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1" r:id="rId5"/>
    <p:sldId id="264" r:id="rId6"/>
    <p:sldId id="265" r:id="rId7"/>
    <p:sldId id="266" r:id="rId8"/>
    <p:sldId id="267" r:id="rId9"/>
    <p:sldId id="268" r:id="rId10"/>
    <p:sldId id="269" r:id="rId11"/>
    <p:sldId id="259" r:id="rId12"/>
    <p:sldId id="270" r:id="rId13"/>
    <p:sldId id="263"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0324F5-DCC0-48EA-9D44-7F9F6AF4A3CA}" v="328" dt="2022-11-01T14:27:47.8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1273" autoAdjust="0"/>
  </p:normalViewPr>
  <p:slideViewPr>
    <p:cSldViewPr snapToGrid="0">
      <p:cViewPr varScale="1">
        <p:scale>
          <a:sx n="78" d="100"/>
          <a:sy n="78" d="100"/>
        </p:scale>
        <p:origin x="806"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Kemp" userId="e74ade27-7e22-4a00-a733-a2d841931a7f" providerId="ADAL" clId="{E90324F5-DCC0-48EA-9D44-7F9F6AF4A3CA}"/>
    <pc:docChg chg="custSel modSld">
      <pc:chgData name="Tony Kemp" userId="e74ade27-7e22-4a00-a733-a2d841931a7f" providerId="ADAL" clId="{E90324F5-DCC0-48EA-9D44-7F9F6AF4A3CA}" dt="2022-11-01T14:28:24.629" v="595" actId="27636"/>
      <pc:docMkLst>
        <pc:docMk/>
      </pc:docMkLst>
      <pc:sldChg chg="addSp modSp mod modAnim">
        <pc:chgData name="Tony Kemp" userId="e74ade27-7e22-4a00-a733-a2d841931a7f" providerId="ADAL" clId="{E90324F5-DCC0-48EA-9D44-7F9F6AF4A3CA}" dt="2022-11-01T14:15:22.042" v="118" actId="1076"/>
        <pc:sldMkLst>
          <pc:docMk/>
          <pc:sldMk cId="2754569207" sldId="256"/>
        </pc:sldMkLst>
        <pc:spChg chg="mod">
          <ac:chgData name="Tony Kemp" userId="e74ade27-7e22-4a00-a733-a2d841931a7f" providerId="ADAL" clId="{E90324F5-DCC0-48EA-9D44-7F9F6AF4A3CA}" dt="2022-11-01T14:11:40.408" v="19" actId="14100"/>
          <ac:spMkLst>
            <pc:docMk/>
            <pc:sldMk cId="2754569207" sldId="256"/>
            <ac:spMk id="2" creationId="{00000000-0000-0000-0000-000000000000}"/>
          </ac:spMkLst>
        </pc:spChg>
        <pc:spChg chg="mod">
          <ac:chgData name="Tony Kemp" userId="e74ade27-7e22-4a00-a733-a2d841931a7f" providerId="ADAL" clId="{E90324F5-DCC0-48EA-9D44-7F9F6AF4A3CA}" dt="2022-11-01T14:15:04.226" v="113" actId="1076"/>
          <ac:spMkLst>
            <pc:docMk/>
            <pc:sldMk cId="2754569207" sldId="256"/>
            <ac:spMk id="3" creationId="{00000000-0000-0000-0000-000000000000}"/>
          </ac:spMkLst>
        </pc:spChg>
        <pc:picChg chg="add mod">
          <ac:chgData name="Tony Kemp" userId="e74ade27-7e22-4a00-a733-a2d841931a7f" providerId="ADAL" clId="{E90324F5-DCC0-48EA-9D44-7F9F6AF4A3CA}" dt="2022-11-01T14:14:57.550" v="112" actId="1076"/>
          <ac:picMkLst>
            <pc:docMk/>
            <pc:sldMk cId="2754569207" sldId="256"/>
            <ac:picMk id="5" creationId="{EA7473F7-E3AD-2566-BB25-481CCD611AAA}"/>
          </ac:picMkLst>
        </pc:picChg>
        <pc:picChg chg="add mod">
          <ac:chgData name="Tony Kemp" userId="e74ade27-7e22-4a00-a733-a2d841931a7f" providerId="ADAL" clId="{E90324F5-DCC0-48EA-9D44-7F9F6AF4A3CA}" dt="2022-11-01T14:15:12.724" v="115" actId="1076"/>
          <ac:picMkLst>
            <pc:docMk/>
            <pc:sldMk cId="2754569207" sldId="256"/>
            <ac:picMk id="6" creationId="{A89555FB-CFDA-2525-84DE-67C0377F8314}"/>
          </ac:picMkLst>
        </pc:picChg>
        <pc:picChg chg="add mod">
          <ac:chgData name="Tony Kemp" userId="e74ade27-7e22-4a00-a733-a2d841931a7f" providerId="ADAL" clId="{E90324F5-DCC0-48EA-9D44-7F9F6AF4A3CA}" dt="2022-11-01T14:15:22.042" v="118" actId="1076"/>
          <ac:picMkLst>
            <pc:docMk/>
            <pc:sldMk cId="2754569207" sldId="256"/>
            <ac:picMk id="7" creationId="{1A5DE49D-E47D-650F-F23F-2F710510736F}"/>
          </ac:picMkLst>
        </pc:picChg>
        <pc:picChg chg="add mod">
          <ac:chgData name="Tony Kemp" userId="e74ade27-7e22-4a00-a733-a2d841931a7f" providerId="ADAL" clId="{E90324F5-DCC0-48EA-9D44-7F9F6AF4A3CA}" dt="2022-11-01T14:14:57.550" v="112" actId="1076"/>
          <ac:picMkLst>
            <pc:docMk/>
            <pc:sldMk cId="2754569207" sldId="256"/>
            <ac:picMk id="1026" creationId="{5793416E-09EF-9CA0-92EE-1A4B01DB3602}"/>
          </ac:picMkLst>
        </pc:picChg>
        <pc:picChg chg="add mod">
          <ac:chgData name="Tony Kemp" userId="e74ade27-7e22-4a00-a733-a2d841931a7f" providerId="ADAL" clId="{E90324F5-DCC0-48EA-9D44-7F9F6AF4A3CA}" dt="2022-11-01T14:14:57.550" v="112" actId="1076"/>
          <ac:picMkLst>
            <pc:docMk/>
            <pc:sldMk cId="2754569207" sldId="256"/>
            <ac:picMk id="1028" creationId="{354237AE-69C4-4EDB-751A-A58DEB239E86}"/>
          </ac:picMkLst>
        </pc:picChg>
      </pc:sldChg>
      <pc:sldChg chg="modSp mod">
        <pc:chgData name="Tony Kemp" userId="e74ade27-7e22-4a00-a733-a2d841931a7f" providerId="ADAL" clId="{E90324F5-DCC0-48EA-9D44-7F9F6AF4A3CA}" dt="2022-11-01T14:11:07.654" v="1" actId="20577"/>
        <pc:sldMkLst>
          <pc:docMk/>
          <pc:sldMk cId="754565926" sldId="258"/>
        </pc:sldMkLst>
        <pc:spChg chg="mod">
          <ac:chgData name="Tony Kemp" userId="e74ade27-7e22-4a00-a733-a2d841931a7f" providerId="ADAL" clId="{E90324F5-DCC0-48EA-9D44-7F9F6AF4A3CA}" dt="2022-11-01T14:11:07.654" v="1" actId="20577"/>
          <ac:spMkLst>
            <pc:docMk/>
            <pc:sldMk cId="754565926" sldId="258"/>
            <ac:spMk id="2" creationId="{00000000-0000-0000-0000-000000000000}"/>
          </ac:spMkLst>
        </pc:spChg>
      </pc:sldChg>
      <pc:sldChg chg="addSp delSp modSp mod delAnim">
        <pc:chgData name="Tony Kemp" userId="e74ade27-7e22-4a00-a733-a2d841931a7f" providerId="ADAL" clId="{E90324F5-DCC0-48EA-9D44-7F9F6AF4A3CA}" dt="2022-11-01T14:20:46.742" v="532" actId="14861"/>
        <pc:sldMkLst>
          <pc:docMk/>
          <pc:sldMk cId="3661762343" sldId="262"/>
        </pc:sldMkLst>
        <pc:spChg chg="mod">
          <ac:chgData name="Tony Kemp" userId="e74ade27-7e22-4a00-a733-a2d841931a7f" providerId="ADAL" clId="{E90324F5-DCC0-48EA-9D44-7F9F6AF4A3CA}" dt="2022-11-01T14:18:43.200" v="516" actId="1076"/>
          <ac:spMkLst>
            <pc:docMk/>
            <pc:sldMk cId="3661762343" sldId="262"/>
            <ac:spMk id="3" creationId="{00000000-0000-0000-0000-000000000000}"/>
          </ac:spMkLst>
        </pc:spChg>
        <pc:spChg chg="mod">
          <ac:chgData name="Tony Kemp" userId="e74ade27-7e22-4a00-a733-a2d841931a7f" providerId="ADAL" clId="{E90324F5-DCC0-48EA-9D44-7F9F6AF4A3CA}" dt="2022-11-01T14:18:50.438" v="518" actId="14100"/>
          <ac:spMkLst>
            <pc:docMk/>
            <pc:sldMk cId="3661762343" sldId="262"/>
            <ac:spMk id="4" creationId="{00000000-0000-0000-0000-000000000000}"/>
          </ac:spMkLst>
        </pc:spChg>
        <pc:spChg chg="del">
          <ac:chgData name="Tony Kemp" userId="e74ade27-7e22-4a00-a733-a2d841931a7f" providerId="ADAL" clId="{E90324F5-DCC0-48EA-9D44-7F9F6AF4A3CA}" dt="2022-11-01T14:16:37.396" v="251" actId="478"/>
          <ac:spMkLst>
            <pc:docMk/>
            <pc:sldMk cId="3661762343" sldId="262"/>
            <ac:spMk id="5" creationId="{00000000-0000-0000-0000-000000000000}"/>
          </ac:spMkLst>
        </pc:spChg>
        <pc:spChg chg="del">
          <ac:chgData name="Tony Kemp" userId="e74ade27-7e22-4a00-a733-a2d841931a7f" providerId="ADAL" clId="{E90324F5-DCC0-48EA-9D44-7F9F6AF4A3CA}" dt="2022-11-01T14:16:39.283" v="252" actId="478"/>
          <ac:spMkLst>
            <pc:docMk/>
            <pc:sldMk cId="3661762343" sldId="262"/>
            <ac:spMk id="6" creationId="{00000000-0000-0000-0000-000000000000}"/>
          </ac:spMkLst>
        </pc:spChg>
        <pc:picChg chg="add mod">
          <ac:chgData name="Tony Kemp" userId="e74ade27-7e22-4a00-a733-a2d841931a7f" providerId="ADAL" clId="{E90324F5-DCC0-48EA-9D44-7F9F6AF4A3CA}" dt="2022-11-01T14:20:35.172" v="528" actId="14861"/>
          <ac:picMkLst>
            <pc:docMk/>
            <pc:sldMk cId="3661762343" sldId="262"/>
            <ac:picMk id="2" creationId="{D51BC2FA-A54C-A15D-80D5-3AEB5C5B8690}"/>
          </ac:picMkLst>
        </pc:picChg>
        <pc:picChg chg="add mod">
          <ac:chgData name="Tony Kemp" userId="e74ade27-7e22-4a00-a733-a2d841931a7f" providerId="ADAL" clId="{E90324F5-DCC0-48EA-9D44-7F9F6AF4A3CA}" dt="2022-11-01T14:20:46.742" v="532" actId="14861"/>
          <ac:picMkLst>
            <pc:docMk/>
            <pc:sldMk cId="3661762343" sldId="262"/>
            <ac:picMk id="2050" creationId="{D0353A32-BEB2-8E87-AA0F-139E6AE1B582}"/>
          </ac:picMkLst>
        </pc:picChg>
      </pc:sldChg>
      <pc:sldChg chg="addSp modSp mod">
        <pc:chgData name="Tony Kemp" userId="e74ade27-7e22-4a00-a733-a2d841931a7f" providerId="ADAL" clId="{E90324F5-DCC0-48EA-9D44-7F9F6AF4A3CA}" dt="2022-11-01T14:28:24.629" v="595" actId="27636"/>
        <pc:sldMkLst>
          <pc:docMk/>
          <pc:sldMk cId="2142048239" sldId="263"/>
        </pc:sldMkLst>
        <pc:spChg chg="add mod">
          <ac:chgData name="Tony Kemp" userId="e74ade27-7e22-4a00-a733-a2d841931a7f" providerId="ADAL" clId="{E90324F5-DCC0-48EA-9D44-7F9F6AF4A3CA}" dt="2022-11-01T14:28:24.629" v="595" actId="27636"/>
          <ac:spMkLst>
            <pc:docMk/>
            <pc:sldMk cId="2142048239" sldId="263"/>
            <ac:spMk id="6" creationId="{FD8D6CB3-00B7-F955-F898-752605CC436B}"/>
          </ac:spMkLst>
        </pc:spChg>
        <pc:picChg chg="mod">
          <ac:chgData name="Tony Kemp" userId="e74ade27-7e22-4a00-a733-a2d841931a7f" providerId="ADAL" clId="{E90324F5-DCC0-48EA-9D44-7F9F6AF4A3CA}" dt="2022-11-01T14:22:35.057" v="533" actId="14861"/>
          <ac:picMkLst>
            <pc:docMk/>
            <pc:sldMk cId="2142048239" sldId="263"/>
            <ac:picMk id="5" creationId="{00000000-0000-0000-0000-000000000000}"/>
          </ac:picMkLst>
        </pc:picChg>
      </pc:sldChg>
      <pc:sldChg chg="modSp mod">
        <pc:chgData name="Tony Kemp" userId="e74ade27-7e22-4a00-a733-a2d841931a7f" providerId="ADAL" clId="{E90324F5-DCC0-48EA-9D44-7F9F6AF4A3CA}" dt="2022-11-01T14:24:20.488" v="535" actId="20577"/>
        <pc:sldMkLst>
          <pc:docMk/>
          <pc:sldMk cId="2032317292" sldId="269"/>
        </pc:sldMkLst>
        <pc:spChg chg="mod">
          <ac:chgData name="Tony Kemp" userId="e74ade27-7e22-4a00-a733-a2d841931a7f" providerId="ADAL" clId="{E90324F5-DCC0-48EA-9D44-7F9F6AF4A3CA}" dt="2022-11-01T14:24:20.488" v="535" actId="20577"/>
          <ac:spMkLst>
            <pc:docMk/>
            <pc:sldMk cId="2032317292" sldId="269"/>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01972-0F9C-4770-A4F6-456B3365344F}" type="datetimeFigureOut">
              <a:rPr lang="en-GB" smtClean="0"/>
              <a:t>01/11/2022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146F5-286A-4DFE-BB08-0AD20A0C835E}" type="slidenum">
              <a:rPr lang="en-GB" smtClean="0"/>
              <a:t>‹#›</a:t>
            </a:fld>
            <a:endParaRPr lang="en-GB"/>
          </a:p>
        </p:txBody>
      </p:sp>
    </p:spTree>
    <p:extLst>
      <p:ext uri="{BB962C8B-B14F-4D97-AF65-F5344CB8AC3E}">
        <p14:creationId xmlns:p14="http://schemas.microsoft.com/office/powerpoint/2010/main" val="339372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Hopefully, most students</a:t>
            </a:r>
            <a:r>
              <a:rPr lang="en-GB" baseline="0" dirty="0"/>
              <a:t> will say the oil CEO, new clothes and meat are examples of greed. You could discuss the midwife and deforestation about how they aren’t necessarily greed – especially in the case of the midwife – but perhaps ignorance. The ignorance may not be the individuals fault, but the fault of society/structures. E.g., maybe the midwife should be provided with a car for work that is not as bad for the environment.</a:t>
            </a:r>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12</a:t>
            </a:fld>
            <a:endParaRPr lang="en-GB"/>
          </a:p>
        </p:txBody>
      </p:sp>
    </p:spTree>
    <p:extLst>
      <p:ext uri="{BB962C8B-B14F-4D97-AF65-F5344CB8AC3E}">
        <p14:creationId xmlns:p14="http://schemas.microsoft.com/office/powerpoint/2010/main" val="97357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see</a:t>
            </a:r>
            <a:r>
              <a:rPr lang="en-GB" baseline="0" dirty="0"/>
              <a:t> word document for word version of Genesis 3.</a:t>
            </a:r>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13</a:t>
            </a:fld>
            <a:endParaRPr lang="en-GB"/>
          </a:p>
        </p:txBody>
      </p:sp>
    </p:spTree>
    <p:extLst>
      <p:ext uri="{BB962C8B-B14F-4D97-AF65-F5344CB8AC3E}">
        <p14:creationId xmlns:p14="http://schemas.microsoft.com/office/powerpoint/2010/main" val="208421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5689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358351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7149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58230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02259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A9A9F13-0413-47F4-84E7-8454A2CF224E}" type="datetimeFigureOut">
              <a:rPr lang="en-GB" smtClean="0"/>
              <a:t>01/11/2022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379431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A9A9F13-0413-47F4-84E7-8454A2CF224E}" type="datetimeFigureOut">
              <a:rPr lang="en-GB" smtClean="0"/>
              <a:t>01/11/2022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455732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A9A9F13-0413-47F4-84E7-8454A2CF224E}" type="datetimeFigureOut">
              <a:rPr lang="en-GB" smtClean="0"/>
              <a:t>01/11/2022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299612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A9F13-0413-47F4-84E7-8454A2CF224E}" type="datetimeFigureOut">
              <a:rPr lang="en-GB" smtClean="0"/>
              <a:t>01/11/2022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29714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55280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9033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A9F13-0413-47F4-84E7-8454A2CF224E}" type="datetimeFigureOut">
              <a:rPr lang="en-GB" smtClean="0"/>
              <a:t>01/11/2022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535F7-9CA6-4DE2-9A2A-7F25D31F0193}" type="slidenum">
              <a:rPr lang="en-GB" smtClean="0"/>
              <a:t>‹#›</a:t>
            </a:fld>
            <a:endParaRPr lang="en-GB"/>
          </a:p>
        </p:txBody>
      </p:sp>
    </p:spTree>
    <p:extLst>
      <p:ext uri="{BB962C8B-B14F-4D97-AF65-F5344CB8AC3E}">
        <p14:creationId xmlns:p14="http://schemas.microsoft.com/office/powerpoint/2010/main" val="2328770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7923" y="0"/>
            <a:ext cx="10736825" cy="740637"/>
          </a:xfrm>
        </p:spPr>
        <p:txBody>
          <a:bodyPr>
            <a:normAutofit fontScale="90000"/>
          </a:bodyPr>
          <a:lstStyle/>
          <a:p>
            <a:r>
              <a:rPr lang="en-GB" sz="4400" dirty="0"/>
              <a:t>What do you think is happening in these images?</a:t>
            </a:r>
          </a:p>
        </p:txBody>
      </p:sp>
      <p:sp>
        <p:nvSpPr>
          <p:cNvPr id="3" name="Subtitle 2"/>
          <p:cNvSpPr>
            <a:spLocks noGrp="1"/>
          </p:cNvSpPr>
          <p:nvPr>
            <p:ph type="subTitle" idx="1"/>
          </p:nvPr>
        </p:nvSpPr>
        <p:spPr>
          <a:xfrm>
            <a:off x="1731776" y="6087291"/>
            <a:ext cx="8728447" cy="770709"/>
          </a:xfrm>
        </p:spPr>
        <p:txBody>
          <a:bodyPr/>
          <a:lstStyle/>
          <a:p>
            <a:r>
              <a:rPr lang="en-GB" dirty="0"/>
              <a:t>All of these images show things which contribute to climate change.</a:t>
            </a:r>
          </a:p>
        </p:txBody>
      </p:sp>
      <p:sp>
        <p:nvSpPr>
          <p:cNvPr id="4" name="AutoShape 2" descr="Sydney floods: Two killed and thousands forced to evacuate - BBC New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6" name="Picture 2" descr="Why we should leave old oil rigs in the sea – and why we don't">
            <a:extLst>
              <a:ext uri="{FF2B5EF4-FFF2-40B4-BE49-F238E27FC236}">
                <a16:creationId xmlns:a16="http://schemas.microsoft.com/office/drawing/2014/main" id="{5793416E-09EF-9CA0-92EE-1A4B01DB3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632" y="999550"/>
            <a:ext cx="4399664" cy="2474811"/>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A7473F7-E3AD-2566-BB25-481CCD611AAA}"/>
              </a:ext>
            </a:extLst>
          </p:cNvPr>
          <p:cNvPicPr>
            <a:picLocks noChangeAspect="1"/>
          </p:cNvPicPr>
          <p:nvPr/>
        </p:nvPicPr>
        <p:blipFill>
          <a:blip r:embed="rId3"/>
          <a:stretch>
            <a:fillRect/>
          </a:stretch>
        </p:blipFill>
        <p:spPr>
          <a:xfrm>
            <a:off x="7563021" y="982200"/>
            <a:ext cx="4311717" cy="2425341"/>
          </a:xfrm>
          <a:prstGeom prst="rect">
            <a:avLst/>
          </a:prstGeom>
          <a:effectLst>
            <a:softEdge rad="31750"/>
          </a:effectLst>
        </p:spPr>
      </p:pic>
      <p:pic>
        <p:nvPicPr>
          <p:cNvPr id="6" name="Picture 5">
            <a:extLst>
              <a:ext uri="{FF2B5EF4-FFF2-40B4-BE49-F238E27FC236}">
                <a16:creationId xmlns:a16="http://schemas.microsoft.com/office/drawing/2014/main" id="{A89555FB-CFDA-2525-84DE-67C0377F8314}"/>
              </a:ext>
            </a:extLst>
          </p:cNvPr>
          <p:cNvPicPr>
            <a:picLocks noChangeAspect="1"/>
          </p:cNvPicPr>
          <p:nvPr/>
        </p:nvPicPr>
        <p:blipFill>
          <a:blip r:embed="rId4"/>
          <a:stretch>
            <a:fillRect/>
          </a:stretch>
        </p:blipFill>
        <p:spPr>
          <a:xfrm>
            <a:off x="977994" y="3265353"/>
            <a:ext cx="3464443" cy="2593097"/>
          </a:xfrm>
          <a:prstGeom prst="rect">
            <a:avLst/>
          </a:prstGeom>
          <a:effectLst>
            <a:softEdge rad="31750"/>
          </a:effectLst>
        </p:spPr>
      </p:pic>
      <p:pic>
        <p:nvPicPr>
          <p:cNvPr id="7" name="Picture 6">
            <a:extLst>
              <a:ext uri="{FF2B5EF4-FFF2-40B4-BE49-F238E27FC236}">
                <a16:creationId xmlns:a16="http://schemas.microsoft.com/office/drawing/2014/main" id="{1A5DE49D-E47D-650F-F23F-2F710510736F}"/>
              </a:ext>
            </a:extLst>
          </p:cNvPr>
          <p:cNvPicPr>
            <a:picLocks noChangeAspect="1"/>
          </p:cNvPicPr>
          <p:nvPr/>
        </p:nvPicPr>
        <p:blipFill>
          <a:blip r:embed="rId5"/>
          <a:stretch>
            <a:fillRect/>
          </a:stretch>
        </p:blipFill>
        <p:spPr>
          <a:xfrm>
            <a:off x="4570992" y="1803997"/>
            <a:ext cx="3010685" cy="3015073"/>
          </a:xfrm>
          <a:prstGeom prst="rect">
            <a:avLst/>
          </a:prstGeom>
          <a:effectLst>
            <a:softEdge rad="31750"/>
          </a:effectLst>
        </p:spPr>
      </p:pic>
      <p:pic>
        <p:nvPicPr>
          <p:cNvPr id="1028" name="Picture 4" descr="The Role of Meat and Dairy in Triggering Type 1 Diabetes">
            <a:extLst>
              <a:ext uri="{FF2B5EF4-FFF2-40B4-BE49-F238E27FC236}">
                <a16:creationId xmlns:a16="http://schemas.microsoft.com/office/drawing/2014/main" id="{354237AE-69C4-4EDB-751A-A58DEB239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8101" y="3546466"/>
            <a:ext cx="4326637" cy="243373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6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195308"/>
            <a:ext cx="10910455" cy="758281"/>
          </a:xfrm>
          <a:solidFill>
            <a:schemeClr val="accent5">
              <a:lumMod val="60000"/>
              <a:lumOff val="40000"/>
            </a:schemeClr>
          </a:solidFill>
        </p:spPr>
        <p:txBody>
          <a:bodyPr>
            <a:normAutofit fontScale="90000"/>
          </a:bodyPr>
          <a:lstStyle/>
          <a:p>
            <a:r>
              <a:rPr lang="en-GB" sz="2800" u="sng" dirty="0"/>
              <a:t>Success criteria 1</a:t>
            </a:r>
            <a:r>
              <a:rPr lang="en-GB" sz="2800" dirty="0"/>
              <a:t>: To understand why people do things that cause climate change.</a:t>
            </a:r>
          </a:p>
        </p:txBody>
      </p:sp>
      <p:sp>
        <p:nvSpPr>
          <p:cNvPr id="5" name="Content Placeholder 2"/>
          <p:cNvSpPr>
            <a:spLocks noGrp="1"/>
          </p:cNvSpPr>
          <p:nvPr>
            <p:ph idx="1"/>
          </p:nvPr>
        </p:nvSpPr>
        <p:spPr>
          <a:xfrm>
            <a:off x="443344" y="1254671"/>
            <a:ext cx="10910455" cy="2098130"/>
          </a:xfrm>
        </p:spPr>
        <p:txBody>
          <a:bodyPr>
            <a:normAutofit/>
          </a:bodyPr>
          <a:lstStyle/>
          <a:p>
            <a:pPr marL="0" indent="0">
              <a:buNone/>
            </a:pPr>
            <a:r>
              <a:rPr lang="en-GB" dirty="0"/>
              <a:t>After listening to the stories that you’ve read and heard, you need to write a sentence for each explaining what the main points were.</a:t>
            </a:r>
          </a:p>
          <a:p>
            <a:pPr marL="0" indent="0">
              <a:buNone/>
            </a:pPr>
            <a:r>
              <a:rPr lang="en-GB" dirty="0"/>
              <a:t>e.g. A Brazilian mayor allows trees to be cut down in his area as it makes money for the local community.</a:t>
            </a:r>
          </a:p>
        </p:txBody>
      </p:sp>
      <p:pic>
        <p:nvPicPr>
          <p:cNvPr id="3" name="Picture 2"/>
          <p:cNvPicPr>
            <a:picLocks noChangeAspect="1"/>
          </p:cNvPicPr>
          <p:nvPr/>
        </p:nvPicPr>
        <p:blipFill>
          <a:blip r:embed="rId2"/>
          <a:stretch>
            <a:fillRect/>
          </a:stretch>
        </p:blipFill>
        <p:spPr>
          <a:xfrm>
            <a:off x="448799" y="3352801"/>
            <a:ext cx="1993377" cy="1492020"/>
          </a:xfrm>
          <a:prstGeom prst="rect">
            <a:avLst/>
          </a:prstGeom>
        </p:spPr>
      </p:pic>
      <p:pic>
        <p:nvPicPr>
          <p:cNvPr id="6" name="Picture 5"/>
          <p:cNvPicPr>
            <a:picLocks noChangeAspect="1"/>
          </p:cNvPicPr>
          <p:nvPr/>
        </p:nvPicPr>
        <p:blipFill>
          <a:blip r:embed="rId3"/>
          <a:stretch>
            <a:fillRect/>
          </a:stretch>
        </p:blipFill>
        <p:spPr>
          <a:xfrm>
            <a:off x="2526842" y="4608905"/>
            <a:ext cx="1866553" cy="1869274"/>
          </a:xfrm>
          <a:prstGeom prst="rect">
            <a:avLst/>
          </a:prstGeom>
        </p:spPr>
      </p:pic>
      <p:pic>
        <p:nvPicPr>
          <p:cNvPr id="7" name="Picture 6"/>
          <p:cNvPicPr>
            <a:picLocks noChangeAspect="1"/>
          </p:cNvPicPr>
          <p:nvPr/>
        </p:nvPicPr>
        <p:blipFill>
          <a:blip r:embed="rId4"/>
          <a:stretch>
            <a:fillRect/>
          </a:stretch>
        </p:blipFill>
        <p:spPr>
          <a:xfrm>
            <a:off x="4637334" y="3345083"/>
            <a:ext cx="2662276" cy="1499738"/>
          </a:xfrm>
          <a:prstGeom prst="rect">
            <a:avLst/>
          </a:prstGeom>
        </p:spPr>
      </p:pic>
      <p:pic>
        <p:nvPicPr>
          <p:cNvPr id="8" name="Picture 7"/>
          <p:cNvPicPr>
            <a:picLocks noChangeAspect="1"/>
          </p:cNvPicPr>
          <p:nvPr/>
        </p:nvPicPr>
        <p:blipFill>
          <a:blip r:embed="rId5"/>
          <a:stretch>
            <a:fillRect/>
          </a:stretch>
        </p:blipFill>
        <p:spPr>
          <a:xfrm>
            <a:off x="7543549" y="4303015"/>
            <a:ext cx="1894908" cy="2175164"/>
          </a:xfrm>
          <a:prstGeom prst="rect">
            <a:avLst/>
          </a:prstGeom>
        </p:spPr>
      </p:pic>
      <p:pic>
        <p:nvPicPr>
          <p:cNvPr id="9" name="Picture 8"/>
          <p:cNvPicPr>
            <a:picLocks noChangeAspect="1"/>
          </p:cNvPicPr>
          <p:nvPr/>
        </p:nvPicPr>
        <p:blipFill>
          <a:blip r:embed="rId6"/>
          <a:stretch>
            <a:fillRect/>
          </a:stretch>
        </p:blipFill>
        <p:spPr>
          <a:xfrm>
            <a:off x="9682396" y="3103417"/>
            <a:ext cx="1982897" cy="1982897"/>
          </a:xfrm>
          <a:prstGeom prst="rect">
            <a:avLst/>
          </a:prstGeom>
        </p:spPr>
      </p:pic>
    </p:spTree>
    <p:extLst>
      <p:ext uri="{BB962C8B-B14F-4D97-AF65-F5344CB8AC3E}">
        <p14:creationId xmlns:p14="http://schemas.microsoft.com/office/powerpoint/2010/main" val="203231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7574280" cy="770709"/>
          </a:xfrm>
          <a:solidFill>
            <a:schemeClr val="accent4">
              <a:lumMod val="40000"/>
              <a:lumOff val="60000"/>
            </a:schemeClr>
          </a:solidFill>
        </p:spPr>
        <p:txBody>
          <a:bodyPr>
            <a:normAutofit/>
          </a:bodyPr>
          <a:lstStyle/>
          <a:p>
            <a:r>
              <a:rPr lang="en-GB" sz="2800" u="sng" dirty="0"/>
              <a:t>Success criteria 2</a:t>
            </a:r>
            <a:r>
              <a:rPr lang="en-GB" sz="2800" dirty="0"/>
              <a:t>: To look at Buddhist explanations.</a:t>
            </a:r>
          </a:p>
        </p:txBody>
      </p:sp>
      <p:sp>
        <p:nvSpPr>
          <p:cNvPr id="3" name="Content Placeholder 2"/>
          <p:cNvSpPr>
            <a:spLocks noGrp="1"/>
          </p:cNvSpPr>
          <p:nvPr>
            <p:ph idx="1"/>
          </p:nvPr>
        </p:nvSpPr>
        <p:spPr>
          <a:xfrm>
            <a:off x="143691" y="927463"/>
            <a:ext cx="11887200" cy="1018903"/>
          </a:xfrm>
          <a:solidFill>
            <a:schemeClr val="accent4">
              <a:lumMod val="40000"/>
              <a:lumOff val="60000"/>
            </a:schemeClr>
          </a:solidFill>
        </p:spPr>
        <p:txBody>
          <a:bodyPr/>
          <a:lstStyle/>
          <a:p>
            <a:pPr marL="0" indent="0">
              <a:buNone/>
            </a:pPr>
            <a:r>
              <a:rPr lang="en-GB" dirty="0"/>
              <a:t>We could describe climate change as a type of suffering. Buddhists believe that there are “3 poisons” that drive suffering: </a:t>
            </a:r>
            <a:r>
              <a:rPr lang="en-GB" b="1" u="sng" dirty="0"/>
              <a:t>greed</a:t>
            </a:r>
            <a:r>
              <a:rPr lang="en-GB" dirty="0"/>
              <a:t>, </a:t>
            </a:r>
            <a:r>
              <a:rPr lang="en-GB" b="1" u="sng" dirty="0"/>
              <a:t>ignorance</a:t>
            </a:r>
            <a:r>
              <a:rPr lang="en-GB" dirty="0"/>
              <a:t>, and </a:t>
            </a:r>
            <a:r>
              <a:rPr lang="en-GB" b="1" u="sng" dirty="0"/>
              <a:t>anger/hatred</a:t>
            </a:r>
            <a:r>
              <a:rPr lang="en-GB" dirty="0"/>
              <a:t>.</a:t>
            </a:r>
          </a:p>
        </p:txBody>
      </p:sp>
      <p:pic>
        <p:nvPicPr>
          <p:cNvPr id="4" name="Picture 3"/>
          <p:cNvPicPr>
            <a:picLocks noChangeAspect="1"/>
          </p:cNvPicPr>
          <p:nvPr/>
        </p:nvPicPr>
        <p:blipFill>
          <a:blip r:embed="rId2"/>
          <a:stretch>
            <a:fillRect/>
          </a:stretch>
        </p:blipFill>
        <p:spPr>
          <a:xfrm>
            <a:off x="143691" y="2024742"/>
            <a:ext cx="2913018" cy="2913018"/>
          </a:xfrm>
          <a:prstGeom prst="rect">
            <a:avLst/>
          </a:prstGeom>
        </p:spPr>
      </p:pic>
      <p:sp>
        <p:nvSpPr>
          <p:cNvPr id="5" name="Rounded Rectangle 4"/>
          <p:cNvSpPr/>
          <p:nvPr/>
        </p:nvSpPr>
        <p:spPr>
          <a:xfrm>
            <a:off x="143691" y="4937760"/>
            <a:ext cx="3029000" cy="16292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3 poisons are often represented as a: </a:t>
            </a:r>
          </a:p>
          <a:p>
            <a:pPr algn="ctr"/>
            <a:r>
              <a:rPr lang="en-GB" dirty="0"/>
              <a:t>snake (anger) </a:t>
            </a:r>
          </a:p>
          <a:p>
            <a:pPr algn="ctr"/>
            <a:r>
              <a:rPr lang="en-GB" dirty="0"/>
              <a:t>pig (ignorance) </a:t>
            </a:r>
          </a:p>
          <a:p>
            <a:pPr algn="ctr"/>
            <a:r>
              <a:rPr lang="en-GB" dirty="0"/>
              <a:t>Rooster (greed).</a:t>
            </a:r>
          </a:p>
        </p:txBody>
      </p:sp>
      <p:sp>
        <p:nvSpPr>
          <p:cNvPr id="6" name="TextBox 5"/>
          <p:cNvSpPr txBox="1"/>
          <p:nvPr/>
        </p:nvSpPr>
        <p:spPr>
          <a:xfrm>
            <a:off x="4017817" y="2161309"/>
            <a:ext cx="7079673" cy="369332"/>
          </a:xfrm>
          <a:prstGeom prst="rect">
            <a:avLst/>
          </a:prstGeom>
          <a:noFill/>
        </p:spPr>
        <p:txBody>
          <a:bodyPr wrap="square" rtlCol="0">
            <a:spAutoFit/>
          </a:bodyPr>
          <a:lstStyle/>
          <a:p>
            <a:r>
              <a:rPr lang="en-GB" dirty="0"/>
              <a:t>What do these words mean? Speak with the person next to you for 1min.</a:t>
            </a:r>
          </a:p>
        </p:txBody>
      </p:sp>
      <p:sp>
        <p:nvSpPr>
          <p:cNvPr id="7" name="Rounded Rectangle 6"/>
          <p:cNvSpPr/>
          <p:nvPr/>
        </p:nvSpPr>
        <p:spPr>
          <a:xfrm>
            <a:off x="4017817" y="2617132"/>
            <a:ext cx="1274619" cy="955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Greed</a:t>
            </a:r>
          </a:p>
        </p:txBody>
      </p:sp>
      <p:sp>
        <p:nvSpPr>
          <p:cNvPr id="8" name="Rounded Rectangle 7"/>
          <p:cNvSpPr/>
          <p:nvPr/>
        </p:nvSpPr>
        <p:spPr>
          <a:xfrm>
            <a:off x="4017816" y="3832968"/>
            <a:ext cx="1274620" cy="955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Ignorance</a:t>
            </a:r>
          </a:p>
        </p:txBody>
      </p:sp>
      <p:sp>
        <p:nvSpPr>
          <p:cNvPr id="9" name="Rounded Rectangle 8"/>
          <p:cNvSpPr/>
          <p:nvPr/>
        </p:nvSpPr>
        <p:spPr>
          <a:xfrm>
            <a:off x="4017816" y="5054938"/>
            <a:ext cx="1274620" cy="955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Anger</a:t>
            </a:r>
          </a:p>
        </p:txBody>
      </p:sp>
      <p:sp>
        <p:nvSpPr>
          <p:cNvPr id="10" name="Rounded Rectangle 9"/>
          <p:cNvSpPr/>
          <p:nvPr/>
        </p:nvSpPr>
        <p:spPr>
          <a:xfrm>
            <a:off x="6393870" y="2617132"/>
            <a:ext cx="5160821" cy="955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Lack of knowledge or information.</a:t>
            </a:r>
          </a:p>
        </p:txBody>
      </p:sp>
      <p:sp>
        <p:nvSpPr>
          <p:cNvPr id="11" name="Rounded Rectangle 10"/>
          <p:cNvSpPr/>
          <p:nvPr/>
        </p:nvSpPr>
        <p:spPr>
          <a:xfrm>
            <a:off x="6393869" y="3833975"/>
            <a:ext cx="5160821" cy="955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Intense and selfish desire for something, especially wealth, power, or food.</a:t>
            </a:r>
          </a:p>
        </p:txBody>
      </p:sp>
      <p:sp>
        <p:nvSpPr>
          <p:cNvPr id="12" name="Rounded Rectangle 11"/>
          <p:cNvSpPr/>
          <p:nvPr/>
        </p:nvSpPr>
        <p:spPr>
          <a:xfrm>
            <a:off x="6393868" y="5054938"/>
            <a:ext cx="5160821" cy="9559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 strong feeling of annoyance, displeasure, or hostility.</a:t>
            </a:r>
          </a:p>
        </p:txBody>
      </p:sp>
      <p:cxnSp>
        <p:nvCxnSpPr>
          <p:cNvPr id="14" name="Straight Connector 13"/>
          <p:cNvCxnSpPr>
            <a:stCxn id="7" idx="3"/>
            <a:endCxn id="11" idx="1"/>
          </p:cNvCxnSpPr>
          <p:nvPr/>
        </p:nvCxnSpPr>
        <p:spPr>
          <a:xfrm>
            <a:off x="5292436" y="3095114"/>
            <a:ext cx="1101433" cy="12168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0" idx="1"/>
          </p:cNvCxnSpPr>
          <p:nvPr/>
        </p:nvCxnSpPr>
        <p:spPr>
          <a:xfrm flipV="1">
            <a:off x="5292436" y="3095114"/>
            <a:ext cx="1101434" cy="11487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2" idx="1"/>
          </p:cNvCxnSpPr>
          <p:nvPr/>
        </p:nvCxnSpPr>
        <p:spPr>
          <a:xfrm>
            <a:off x="5292436" y="5532920"/>
            <a:ext cx="11014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17816" y="6192982"/>
            <a:ext cx="7536873" cy="374073"/>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Write down these key words and definitions.</a:t>
            </a:r>
          </a:p>
        </p:txBody>
      </p:sp>
      <p:pic>
        <p:nvPicPr>
          <p:cNvPr id="20" name="Picture 19"/>
          <p:cNvPicPr>
            <a:picLocks noChangeAspect="1"/>
          </p:cNvPicPr>
          <p:nvPr/>
        </p:nvPicPr>
        <p:blipFill rotWithShape="1">
          <a:blip r:embed="rId3"/>
          <a:srcRect l="19685" t="28532" r="19651" b="29122"/>
          <a:stretch/>
        </p:blipFill>
        <p:spPr>
          <a:xfrm>
            <a:off x="11241302" y="5888181"/>
            <a:ext cx="950698" cy="929091"/>
          </a:xfrm>
          <a:prstGeom prst="rect">
            <a:avLst/>
          </a:prstGeom>
        </p:spPr>
      </p:pic>
    </p:spTree>
    <p:extLst>
      <p:ext uri="{BB962C8B-B14F-4D97-AF65-F5344CB8AC3E}">
        <p14:creationId xmlns:p14="http://schemas.microsoft.com/office/powerpoint/2010/main" val="391577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P spid="10" grpId="0" animBg="1"/>
      <p:bldP spid="11" grpId="0" animBg="1"/>
      <p:bldP spid="1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7574280" cy="770709"/>
          </a:xfrm>
          <a:solidFill>
            <a:schemeClr val="accent4">
              <a:lumMod val="40000"/>
              <a:lumOff val="60000"/>
            </a:schemeClr>
          </a:solidFill>
        </p:spPr>
        <p:txBody>
          <a:bodyPr>
            <a:normAutofit/>
          </a:bodyPr>
          <a:lstStyle/>
          <a:p>
            <a:r>
              <a:rPr lang="en-GB" sz="2800" u="sng" dirty="0"/>
              <a:t>Success criteria 2</a:t>
            </a:r>
            <a:r>
              <a:rPr lang="en-GB" sz="2800" dirty="0"/>
              <a:t>: To look at Buddhist explanations.</a:t>
            </a:r>
          </a:p>
        </p:txBody>
      </p:sp>
      <p:sp>
        <p:nvSpPr>
          <p:cNvPr id="3" name="Content Placeholder 2"/>
          <p:cNvSpPr>
            <a:spLocks noGrp="1"/>
          </p:cNvSpPr>
          <p:nvPr>
            <p:ph idx="1"/>
          </p:nvPr>
        </p:nvSpPr>
        <p:spPr>
          <a:xfrm>
            <a:off x="143691" y="927463"/>
            <a:ext cx="11887200" cy="1018903"/>
          </a:xfrm>
          <a:solidFill>
            <a:schemeClr val="accent4">
              <a:lumMod val="40000"/>
              <a:lumOff val="60000"/>
            </a:schemeClr>
          </a:solidFill>
        </p:spPr>
        <p:txBody>
          <a:bodyPr/>
          <a:lstStyle/>
          <a:p>
            <a:pPr marL="0" indent="0">
              <a:buNone/>
            </a:pPr>
            <a:r>
              <a:rPr lang="en-GB" dirty="0"/>
              <a:t>We could describe climate change as a type of suffering. Buddhists believe that there are “3 poisons” that drive suffering: </a:t>
            </a:r>
            <a:r>
              <a:rPr lang="en-GB" b="1" u="sng" dirty="0"/>
              <a:t>greed</a:t>
            </a:r>
            <a:r>
              <a:rPr lang="en-GB" dirty="0"/>
              <a:t>, </a:t>
            </a:r>
            <a:r>
              <a:rPr lang="en-GB" b="1" u="sng" dirty="0"/>
              <a:t>ignorance</a:t>
            </a:r>
            <a:r>
              <a:rPr lang="en-GB" dirty="0"/>
              <a:t>, and </a:t>
            </a:r>
            <a:r>
              <a:rPr lang="en-GB" b="1" u="sng" dirty="0"/>
              <a:t>anger/hatred</a:t>
            </a:r>
            <a:r>
              <a:rPr lang="en-GB" dirty="0"/>
              <a:t>.</a:t>
            </a:r>
          </a:p>
        </p:txBody>
      </p:sp>
      <p:pic>
        <p:nvPicPr>
          <p:cNvPr id="4" name="Picture 3"/>
          <p:cNvPicPr>
            <a:picLocks noChangeAspect="1"/>
          </p:cNvPicPr>
          <p:nvPr/>
        </p:nvPicPr>
        <p:blipFill>
          <a:blip r:embed="rId3"/>
          <a:stretch>
            <a:fillRect/>
          </a:stretch>
        </p:blipFill>
        <p:spPr>
          <a:xfrm>
            <a:off x="143691" y="2024742"/>
            <a:ext cx="2913018" cy="2913018"/>
          </a:xfrm>
          <a:prstGeom prst="rect">
            <a:avLst/>
          </a:prstGeom>
        </p:spPr>
      </p:pic>
      <p:sp>
        <p:nvSpPr>
          <p:cNvPr id="5" name="Rounded Rectangle 4"/>
          <p:cNvSpPr/>
          <p:nvPr/>
        </p:nvSpPr>
        <p:spPr>
          <a:xfrm>
            <a:off x="143691" y="4937760"/>
            <a:ext cx="3029000" cy="16292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3 poisons are often represented as a: </a:t>
            </a:r>
          </a:p>
          <a:p>
            <a:pPr algn="ctr"/>
            <a:r>
              <a:rPr lang="en-GB" dirty="0"/>
              <a:t>snake (anger) </a:t>
            </a:r>
          </a:p>
          <a:p>
            <a:pPr algn="ctr"/>
            <a:r>
              <a:rPr lang="en-GB" dirty="0"/>
              <a:t>pig (ignorance) </a:t>
            </a:r>
          </a:p>
          <a:p>
            <a:pPr algn="ctr"/>
            <a:r>
              <a:rPr lang="en-GB" dirty="0"/>
              <a:t>Rooster (greed).</a:t>
            </a:r>
          </a:p>
        </p:txBody>
      </p:sp>
      <p:pic>
        <p:nvPicPr>
          <p:cNvPr id="13" name="Picture 12"/>
          <p:cNvPicPr>
            <a:picLocks noChangeAspect="1"/>
          </p:cNvPicPr>
          <p:nvPr/>
        </p:nvPicPr>
        <p:blipFill>
          <a:blip r:embed="rId4"/>
          <a:stretch>
            <a:fillRect/>
          </a:stretch>
        </p:blipFill>
        <p:spPr>
          <a:xfrm>
            <a:off x="4045527" y="4361060"/>
            <a:ext cx="7326770" cy="2205995"/>
          </a:xfrm>
          <a:prstGeom prst="rect">
            <a:avLst/>
          </a:prstGeom>
        </p:spPr>
      </p:pic>
      <p:sp>
        <p:nvSpPr>
          <p:cNvPr id="17" name="Rounded Rectangle 16"/>
          <p:cNvSpPr/>
          <p:nvPr/>
        </p:nvSpPr>
        <p:spPr>
          <a:xfrm>
            <a:off x="3857625" y="2103120"/>
            <a:ext cx="7514672" cy="19008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Thinking about the 5 stories we looked at, can you link the 3 poisons to them?</a:t>
            </a:r>
          </a:p>
          <a:p>
            <a:pPr algn="ctr"/>
            <a:endParaRPr lang="en-GB" dirty="0"/>
          </a:p>
          <a:p>
            <a:pPr algn="ctr"/>
            <a:r>
              <a:rPr lang="en-GB" dirty="0"/>
              <a:t>Are there any that you don’t think are explained by the 3 poisons?</a:t>
            </a:r>
          </a:p>
        </p:txBody>
      </p:sp>
    </p:spTree>
    <p:extLst>
      <p:ext uri="{BB962C8B-B14F-4D97-AF65-F5344CB8AC3E}">
        <p14:creationId xmlns:p14="http://schemas.microsoft.com/office/powerpoint/2010/main" val="678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836023"/>
          </a:xfrm>
          <a:solidFill>
            <a:schemeClr val="accent1">
              <a:lumMod val="60000"/>
              <a:lumOff val="40000"/>
            </a:schemeClr>
          </a:solidFill>
        </p:spPr>
        <p:txBody>
          <a:bodyPr>
            <a:noAutofit/>
          </a:bodyPr>
          <a:lstStyle/>
          <a:p>
            <a:r>
              <a:rPr lang="en-GB" sz="2800" u="sng" dirty="0"/>
              <a:t>Success criteria 3</a:t>
            </a:r>
            <a:r>
              <a:rPr lang="en-GB" sz="2800" dirty="0"/>
              <a:t>: To look at Christian explanations.</a:t>
            </a:r>
          </a:p>
        </p:txBody>
      </p:sp>
      <p:sp>
        <p:nvSpPr>
          <p:cNvPr id="3" name="Content Placeholder 2"/>
          <p:cNvSpPr>
            <a:spLocks noGrp="1"/>
          </p:cNvSpPr>
          <p:nvPr>
            <p:ph idx="1"/>
          </p:nvPr>
        </p:nvSpPr>
        <p:spPr>
          <a:xfrm>
            <a:off x="838200" y="940526"/>
            <a:ext cx="10515600" cy="2974250"/>
          </a:xfrm>
        </p:spPr>
        <p:txBody>
          <a:bodyPr>
            <a:normAutofit/>
          </a:bodyPr>
          <a:lstStyle/>
          <a:p>
            <a:pPr marL="0" indent="0">
              <a:buNone/>
            </a:pPr>
            <a:r>
              <a:rPr lang="en-GB" sz="2200" dirty="0"/>
              <a:t>We’re going to read a story for Christianity. It carries on from the start of the Bible, where God creates humans – Adam and Eve. </a:t>
            </a:r>
          </a:p>
          <a:p>
            <a:pPr marL="0" indent="0">
              <a:buNone/>
            </a:pPr>
            <a:r>
              <a:rPr lang="en-GB" sz="2200" dirty="0"/>
              <a:t>(Genesis is the name of the part of the Bible we’re reading). </a:t>
            </a:r>
          </a:p>
          <a:p>
            <a:pPr marL="0" indent="0">
              <a:buNone/>
            </a:pPr>
            <a:endParaRPr lang="en-GB" sz="2200" dirty="0"/>
          </a:p>
          <a:p>
            <a:pPr marL="0" indent="0">
              <a:buNone/>
            </a:pPr>
            <a:r>
              <a:rPr lang="en-GB" sz="2200" dirty="0"/>
              <a:t>-As we read through the text, what questions do you have?</a:t>
            </a:r>
          </a:p>
          <a:p>
            <a:pPr marL="0" indent="0">
              <a:buNone/>
            </a:pPr>
            <a:r>
              <a:rPr lang="en-GB" sz="2200" dirty="0"/>
              <a:t>-Who is the serpent meant to be?</a:t>
            </a:r>
          </a:p>
          <a:p>
            <a:pPr marL="0" indent="0">
              <a:buNone/>
            </a:pPr>
            <a:r>
              <a:rPr lang="en-GB" sz="2200" dirty="0"/>
              <a:t>-Why is God unhappy with Adam and Eve?</a:t>
            </a:r>
          </a:p>
          <a:p>
            <a:pPr marL="0" indent="0">
              <a:buNone/>
            </a:pPr>
            <a:endParaRPr lang="en-GB" sz="2200" dirty="0"/>
          </a:p>
          <a:p>
            <a:pPr marL="0" indent="0">
              <a:buNone/>
            </a:pPr>
            <a:endParaRPr lang="en-GB" sz="2200" dirty="0"/>
          </a:p>
        </p:txBody>
      </p:sp>
      <p:sp>
        <p:nvSpPr>
          <p:cNvPr id="4" name="AutoShape 2" descr="5 Free Large Printable Blank World Physical Map HD in PDF | World Map With  Count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Content Placeholder 2"/>
          <p:cNvSpPr txBox="1">
            <a:spLocks/>
          </p:cNvSpPr>
          <p:nvPr/>
        </p:nvSpPr>
        <p:spPr>
          <a:xfrm>
            <a:off x="838201" y="3914777"/>
            <a:ext cx="8477250" cy="2171698"/>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200" dirty="0"/>
              <a:t>Most Christians today don’t take Genesis 3 literally, but instead believe that it tells them a truth that humans have a natural desire to do things they aren’t supposed to.</a:t>
            </a:r>
          </a:p>
          <a:p>
            <a:pPr marL="0" indent="0">
              <a:buFont typeface="Arial" panose="020B0604020202020204" pitchFamily="34" charset="0"/>
              <a:buNone/>
            </a:pPr>
            <a:r>
              <a:rPr lang="en-GB" sz="2200" dirty="0"/>
              <a:t>The story also talks of a serpent, who many Christians think is there to represent Satan. Satan is believed to be an angel who rebelled against God and tempts humans to do the same.</a:t>
            </a:r>
          </a:p>
        </p:txBody>
      </p:sp>
      <p:pic>
        <p:nvPicPr>
          <p:cNvPr id="5" name="Picture 4"/>
          <p:cNvPicPr>
            <a:picLocks noChangeAspect="1"/>
          </p:cNvPicPr>
          <p:nvPr/>
        </p:nvPicPr>
        <p:blipFill>
          <a:blip r:embed="rId3"/>
          <a:stretch>
            <a:fillRect/>
          </a:stretch>
        </p:blipFill>
        <p:spPr>
          <a:xfrm>
            <a:off x="9429750" y="2340503"/>
            <a:ext cx="2519562" cy="3745972"/>
          </a:xfrm>
          <a:prstGeom prst="rect">
            <a:avLst/>
          </a:prstGeom>
          <a:effectLst>
            <a:softEdge rad="63500"/>
          </a:effectLst>
        </p:spPr>
      </p:pic>
      <p:sp>
        <p:nvSpPr>
          <p:cNvPr id="6" name="Content Placeholder 2">
            <a:extLst>
              <a:ext uri="{FF2B5EF4-FFF2-40B4-BE49-F238E27FC236}">
                <a16:creationId xmlns:a16="http://schemas.microsoft.com/office/drawing/2014/main" id="{FD8D6CB3-00B7-F955-F898-752605CC436B}"/>
              </a:ext>
            </a:extLst>
          </p:cNvPr>
          <p:cNvSpPr txBox="1">
            <a:spLocks/>
          </p:cNvSpPr>
          <p:nvPr/>
        </p:nvSpPr>
        <p:spPr>
          <a:xfrm>
            <a:off x="2948449" y="6236996"/>
            <a:ext cx="5802261" cy="516501"/>
          </a:xfrm>
          <a:prstGeom prst="rect">
            <a:avLst/>
          </a:prstGeom>
          <a:solidFill>
            <a:schemeClr val="accent1">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dirty="0"/>
              <a:t>This story is often called “</a:t>
            </a:r>
            <a:r>
              <a:rPr lang="en-GB" sz="3200" b="1" dirty="0"/>
              <a:t>the fall</a:t>
            </a:r>
            <a:r>
              <a:rPr lang="en-GB" sz="3200" dirty="0"/>
              <a:t>”.</a:t>
            </a:r>
          </a:p>
        </p:txBody>
      </p:sp>
    </p:spTree>
    <p:extLst>
      <p:ext uri="{BB962C8B-B14F-4D97-AF65-F5344CB8AC3E}">
        <p14:creationId xmlns:p14="http://schemas.microsoft.com/office/powerpoint/2010/main" val="2142048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711" y="393291"/>
            <a:ext cx="10515600" cy="1160208"/>
          </a:xfrm>
          <a:solidFill>
            <a:schemeClr val="accent1">
              <a:lumMod val="20000"/>
              <a:lumOff val="80000"/>
            </a:schemeClr>
          </a:solidFill>
        </p:spPr>
        <p:txBody>
          <a:bodyPr>
            <a:normAutofit/>
          </a:bodyPr>
          <a:lstStyle/>
          <a:p>
            <a:pPr marL="0" indent="0">
              <a:buNone/>
            </a:pPr>
            <a:r>
              <a:rPr lang="en-GB" sz="3600" dirty="0"/>
              <a:t>Thinking about today’s lesson, answer the following three questions…</a:t>
            </a:r>
          </a:p>
          <a:p>
            <a:pPr marL="0" indent="0">
              <a:buNone/>
            </a:pPr>
            <a:endParaRPr lang="en-GB" sz="3600" dirty="0"/>
          </a:p>
          <a:p>
            <a:pPr marL="0" indent="0">
              <a:buNone/>
            </a:pPr>
            <a:endParaRPr lang="en-GB" sz="3600" dirty="0"/>
          </a:p>
        </p:txBody>
      </p:sp>
      <p:sp>
        <p:nvSpPr>
          <p:cNvPr id="4" name="Content Placeholder 2"/>
          <p:cNvSpPr txBox="1">
            <a:spLocks/>
          </p:cNvSpPr>
          <p:nvPr/>
        </p:nvSpPr>
        <p:spPr>
          <a:xfrm>
            <a:off x="393711" y="1828014"/>
            <a:ext cx="9013723" cy="3933690"/>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-Which part of your life would be the easiest to change if you wanted to reduce your impact on climate change?</a:t>
            </a:r>
          </a:p>
          <a:p>
            <a:pPr marL="0" indent="0">
              <a:buFont typeface="Arial" panose="020B0604020202020204" pitchFamily="34" charset="0"/>
              <a:buNone/>
            </a:pPr>
            <a:endParaRPr lang="en-GB" dirty="0"/>
          </a:p>
          <a:p>
            <a:pPr marL="0" indent="0">
              <a:buNone/>
            </a:pPr>
            <a:r>
              <a:rPr lang="en-GB" dirty="0"/>
              <a:t>- Which part of your life would be the hardest to change if you wanted to reduce your impact on climate change?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-What question would you have for the Prime Minister or a leading scientist about climate change?</a:t>
            </a:r>
          </a:p>
        </p:txBody>
      </p:sp>
      <p:pic>
        <p:nvPicPr>
          <p:cNvPr id="2050" name="Picture 2" descr="10 Downing Street - Wikipedia">
            <a:extLst>
              <a:ext uri="{FF2B5EF4-FFF2-40B4-BE49-F238E27FC236}">
                <a16:creationId xmlns:a16="http://schemas.microsoft.com/office/drawing/2014/main" id="{D0353A32-BEB2-8E87-AA0F-139E6AE1B5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66" r="27818"/>
          <a:stretch/>
        </p:blipFill>
        <p:spPr bwMode="auto">
          <a:xfrm>
            <a:off x="9825799" y="4375355"/>
            <a:ext cx="1858298" cy="2391445"/>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51BC2FA-A54C-A15D-80D5-3AEB5C5B8690}"/>
              </a:ext>
            </a:extLst>
          </p:cNvPr>
          <p:cNvPicPr>
            <a:picLocks noChangeAspect="1"/>
          </p:cNvPicPr>
          <p:nvPr/>
        </p:nvPicPr>
        <p:blipFill>
          <a:blip r:embed="rId3"/>
          <a:stretch>
            <a:fillRect/>
          </a:stretch>
        </p:blipFill>
        <p:spPr>
          <a:xfrm>
            <a:off x="9407434" y="1680327"/>
            <a:ext cx="2695028" cy="2695028"/>
          </a:xfrm>
          <a:prstGeom prst="rect">
            <a:avLst/>
          </a:prstGeom>
          <a:effectLst>
            <a:softEdge rad="31750"/>
          </a:effectLst>
        </p:spPr>
      </p:pic>
    </p:spTree>
    <p:extLst>
      <p:ext uri="{BB962C8B-B14F-4D97-AF65-F5344CB8AC3E}">
        <p14:creationId xmlns:p14="http://schemas.microsoft.com/office/powerpoint/2010/main" val="36617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18017" cy="906917"/>
          </a:xfrm>
        </p:spPr>
        <p:txBody>
          <a:bodyPr/>
          <a:lstStyle/>
          <a:p>
            <a:r>
              <a:rPr lang="en-GB" u="sng" dirty="0"/>
              <a:t>Do now activity…</a:t>
            </a:r>
          </a:p>
        </p:txBody>
      </p:sp>
      <p:sp>
        <p:nvSpPr>
          <p:cNvPr id="3" name="Content Placeholder 2"/>
          <p:cNvSpPr>
            <a:spLocks noGrp="1"/>
          </p:cNvSpPr>
          <p:nvPr>
            <p:ph idx="1"/>
          </p:nvPr>
        </p:nvSpPr>
        <p:spPr>
          <a:xfrm>
            <a:off x="0" y="1098731"/>
            <a:ext cx="4545874" cy="4351338"/>
          </a:xfrm>
        </p:spPr>
        <p:txBody>
          <a:bodyPr/>
          <a:lstStyle/>
          <a:p>
            <a:r>
              <a:rPr lang="en-GB" dirty="0"/>
              <a:t>What name describes the warming of the earth’s climate?</a:t>
            </a:r>
          </a:p>
          <a:p>
            <a:r>
              <a:rPr lang="en-GB" dirty="0"/>
              <a:t>What are some of the causes of climate change?</a:t>
            </a:r>
          </a:p>
          <a:p>
            <a:r>
              <a:rPr lang="en-GB" dirty="0"/>
              <a:t>What are some of the effects of climate change?</a:t>
            </a:r>
          </a:p>
        </p:txBody>
      </p:sp>
      <p:sp>
        <p:nvSpPr>
          <p:cNvPr id="4" name="Content Placeholder 2"/>
          <p:cNvSpPr txBox="1">
            <a:spLocks/>
          </p:cNvSpPr>
          <p:nvPr/>
        </p:nvSpPr>
        <p:spPr>
          <a:xfrm>
            <a:off x="5003074" y="213315"/>
            <a:ext cx="7188926" cy="4933451"/>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Climate change.</a:t>
            </a:r>
          </a:p>
          <a:p>
            <a:endParaRPr lang="en-GB" dirty="0"/>
          </a:p>
          <a:p>
            <a:r>
              <a:rPr lang="en-GB" dirty="0"/>
              <a:t>The production of products, driving petrol/diesel vehicles, burning oil/gas, deforestation.</a:t>
            </a:r>
          </a:p>
          <a:p>
            <a:endParaRPr lang="en-GB" dirty="0"/>
          </a:p>
          <a:p>
            <a:r>
              <a:rPr lang="en-GB" dirty="0"/>
              <a:t>Rising sea levels, flooding of coastal cities, more heatwaves, more droughts, more typhoons/hurricanes, loss of money (economic loss) across the world, habitat loss for animals, more severe weather in the UK.</a:t>
            </a:r>
          </a:p>
          <a:p>
            <a:pPr marL="0" indent="0">
              <a:buNone/>
            </a:pPr>
            <a:endParaRPr lang="en-GB" dirty="0"/>
          </a:p>
        </p:txBody>
      </p:sp>
      <p:sp>
        <p:nvSpPr>
          <p:cNvPr id="5" name="Rounded Rectangle 4"/>
          <p:cNvSpPr/>
          <p:nvPr/>
        </p:nvSpPr>
        <p:spPr>
          <a:xfrm>
            <a:off x="1606732" y="5566363"/>
            <a:ext cx="8974182" cy="994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We know what climate change is and how it’s happening. With this knowledge, the obvious question is </a:t>
            </a:r>
            <a:r>
              <a:rPr lang="en-GB" sz="2400" b="1" i="1" dirty="0"/>
              <a:t>why</a:t>
            </a:r>
            <a:r>
              <a:rPr lang="en-GB" sz="2400" dirty="0"/>
              <a:t> we are allowing it to…</a:t>
            </a:r>
          </a:p>
        </p:txBody>
      </p:sp>
    </p:spTree>
    <p:extLst>
      <p:ext uri="{BB962C8B-B14F-4D97-AF65-F5344CB8AC3E}">
        <p14:creationId xmlns:p14="http://schemas.microsoft.com/office/powerpoint/2010/main" val="332072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365125"/>
            <a:ext cx="11101388" cy="1325563"/>
          </a:xfrm>
          <a:solidFill>
            <a:schemeClr val="accent1">
              <a:lumMod val="40000"/>
              <a:lumOff val="60000"/>
            </a:schemeClr>
          </a:solidFill>
        </p:spPr>
        <p:txBody>
          <a:bodyPr/>
          <a:lstStyle/>
          <a:p>
            <a:r>
              <a:rPr lang="en-GB" u="sng" dirty="0"/>
              <a:t>Climate Change Lesson 2: How did we get here?</a:t>
            </a:r>
          </a:p>
        </p:txBody>
      </p:sp>
      <p:sp>
        <p:nvSpPr>
          <p:cNvPr id="3" name="Content Placeholder 2"/>
          <p:cNvSpPr>
            <a:spLocks noGrp="1"/>
          </p:cNvSpPr>
          <p:nvPr>
            <p:ph idx="1"/>
          </p:nvPr>
        </p:nvSpPr>
        <p:spPr>
          <a:xfrm>
            <a:off x="514350" y="1690688"/>
            <a:ext cx="11101388" cy="4351338"/>
          </a:xfrm>
          <a:solidFill>
            <a:schemeClr val="accent4">
              <a:lumMod val="40000"/>
              <a:lumOff val="60000"/>
            </a:schemeClr>
          </a:solidFill>
        </p:spPr>
        <p:txBody>
          <a:bodyPr>
            <a:normAutofit/>
          </a:bodyPr>
          <a:lstStyle/>
          <a:p>
            <a:pPr marL="0" indent="0">
              <a:buNone/>
            </a:pPr>
            <a:r>
              <a:rPr lang="en-GB" u="sng" dirty="0"/>
              <a:t>Learning Intention</a:t>
            </a:r>
            <a:r>
              <a:rPr lang="en-GB" dirty="0"/>
              <a:t>: To understand why we are allowing climate change to happen.</a:t>
            </a:r>
          </a:p>
          <a:p>
            <a:pPr marL="0" indent="0">
              <a:buNone/>
            </a:pPr>
            <a:endParaRPr lang="en-GB" dirty="0"/>
          </a:p>
          <a:p>
            <a:pPr marL="0" indent="0">
              <a:lnSpc>
                <a:spcPct val="150000"/>
              </a:lnSpc>
              <a:buNone/>
            </a:pPr>
            <a:r>
              <a:rPr lang="en-GB" u="sng" dirty="0"/>
              <a:t>Success criteria 1</a:t>
            </a:r>
            <a:r>
              <a:rPr lang="en-GB" dirty="0"/>
              <a:t>: To understand why people do things that cause climate change.</a:t>
            </a:r>
          </a:p>
          <a:p>
            <a:pPr marL="0" indent="0">
              <a:lnSpc>
                <a:spcPct val="150000"/>
              </a:lnSpc>
              <a:buNone/>
            </a:pPr>
            <a:r>
              <a:rPr lang="en-GB" u="sng" dirty="0"/>
              <a:t>Success criteria 2</a:t>
            </a:r>
            <a:r>
              <a:rPr lang="en-GB" dirty="0"/>
              <a:t>: To look at Buddhist explanations.</a:t>
            </a:r>
          </a:p>
          <a:p>
            <a:pPr marL="0" indent="0">
              <a:lnSpc>
                <a:spcPct val="150000"/>
              </a:lnSpc>
              <a:buNone/>
            </a:pPr>
            <a:r>
              <a:rPr lang="en-GB" u="sng" dirty="0"/>
              <a:t>Success criteria 3</a:t>
            </a:r>
            <a:r>
              <a:rPr lang="en-GB" dirty="0"/>
              <a:t>: To look at Christian explanations.</a:t>
            </a:r>
          </a:p>
          <a:p>
            <a:pPr marL="0" indent="0">
              <a:lnSpc>
                <a:spcPct val="150000"/>
              </a:lnSpc>
              <a:buNone/>
            </a:pPr>
            <a:endParaRPr lang="en-GB" dirty="0"/>
          </a:p>
        </p:txBody>
      </p:sp>
    </p:spTree>
    <p:extLst>
      <p:ext uri="{BB962C8B-B14F-4D97-AF65-F5344CB8AC3E}">
        <p14:creationId xmlns:p14="http://schemas.microsoft.com/office/powerpoint/2010/main" val="75456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195308"/>
            <a:ext cx="10910455" cy="758281"/>
          </a:xfrm>
          <a:solidFill>
            <a:schemeClr val="accent5">
              <a:lumMod val="60000"/>
              <a:lumOff val="40000"/>
            </a:schemeClr>
          </a:solidFill>
        </p:spPr>
        <p:txBody>
          <a:bodyPr>
            <a:normAutofit fontScale="90000"/>
          </a:bodyPr>
          <a:lstStyle/>
          <a:p>
            <a:r>
              <a:rPr lang="en-GB" sz="2800" u="sng" dirty="0"/>
              <a:t>Success criteria 1</a:t>
            </a:r>
            <a:r>
              <a:rPr lang="en-GB" sz="2800" dirty="0"/>
              <a:t>: To understand why people do things that cause climate change.</a:t>
            </a:r>
          </a:p>
        </p:txBody>
      </p:sp>
      <p:sp>
        <p:nvSpPr>
          <p:cNvPr id="5" name="Content Placeholder 2"/>
          <p:cNvSpPr>
            <a:spLocks noGrp="1"/>
          </p:cNvSpPr>
          <p:nvPr>
            <p:ph idx="1"/>
          </p:nvPr>
        </p:nvSpPr>
        <p:spPr>
          <a:xfrm>
            <a:off x="443344" y="1254671"/>
            <a:ext cx="10910455" cy="2098130"/>
          </a:xfrm>
        </p:spPr>
        <p:txBody>
          <a:bodyPr>
            <a:normAutofit/>
          </a:bodyPr>
          <a:lstStyle/>
          <a:p>
            <a:pPr marL="0" indent="0">
              <a:buNone/>
            </a:pPr>
            <a:r>
              <a:rPr lang="en-GB" dirty="0"/>
              <a:t>To understand why people do things that cause climate change, we need to look at specific examples.</a:t>
            </a:r>
          </a:p>
          <a:p>
            <a:pPr marL="0" indent="0">
              <a:buNone/>
            </a:pPr>
            <a:r>
              <a:rPr lang="en-GB" dirty="0"/>
              <a:t>In groups, you’ll read a story and then summarise that information back to the class, along with your opinion.</a:t>
            </a:r>
          </a:p>
        </p:txBody>
      </p:sp>
      <p:pic>
        <p:nvPicPr>
          <p:cNvPr id="3" name="Picture 2"/>
          <p:cNvPicPr>
            <a:picLocks noChangeAspect="1"/>
          </p:cNvPicPr>
          <p:nvPr/>
        </p:nvPicPr>
        <p:blipFill>
          <a:blip r:embed="rId2"/>
          <a:stretch>
            <a:fillRect/>
          </a:stretch>
        </p:blipFill>
        <p:spPr>
          <a:xfrm>
            <a:off x="448799" y="3352801"/>
            <a:ext cx="1993377" cy="1492020"/>
          </a:xfrm>
          <a:prstGeom prst="rect">
            <a:avLst/>
          </a:prstGeom>
        </p:spPr>
      </p:pic>
      <p:pic>
        <p:nvPicPr>
          <p:cNvPr id="6" name="Picture 5"/>
          <p:cNvPicPr>
            <a:picLocks noChangeAspect="1"/>
          </p:cNvPicPr>
          <p:nvPr/>
        </p:nvPicPr>
        <p:blipFill>
          <a:blip r:embed="rId3"/>
          <a:stretch>
            <a:fillRect/>
          </a:stretch>
        </p:blipFill>
        <p:spPr>
          <a:xfrm>
            <a:off x="2526842" y="4608905"/>
            <a:ext cx="1866553" cy="1869274"/>
          </a:xfrm>
          <a:prstGeom prst="rect">
            <a:avLst/>
          </a:prstGeom>
        </p:spPr>
      </p:pic>
      <p:pic>
        <p:nvPicPr>
          <p:cNvPr id="7" name="Picture 6"/>
          <p:cNvPicPr>
            <a:picLocks noChangeAspect="1"/>
          </p:cNvPicPr>
          <p:nvPr/>
        </p:nvPicPr>
        <p:blipFill>
          <a:blip r:embed="rId4"/>
          <a:stretch>
            <a:fillRect/>
          </a:stretch>
        </p:blipFill>
        <p:spPr>
          <a:xfrm>
            <a:off x="4637334" y="3345083"/>
            <a:ext cx="2662276" cy="1499738"/>
          </a:xfrm>
          <a:prstGeom prst="rect">
            <a:avLst/>
          </a:prstGeom>
        </p:spPr>
      </p:pic>
      <p:pic>
        <p:nvPicPr>
          <p:cNvPr id="8" name="Picture 7"/>
          <p:cNvPicPr>
            <a:picLocks noChangeAspect="1"/>
          </p:cNvPicPr>
          <p:nvPr/>
        </p:nvPicPr>
        <p:blipFill>
          <a:blip r:embed="rId5"/>
          <a:stretch>
            <a:fillRect/>
          </a:stretch>
        </p:blipFill>
        <p:spPr>
          <a:xfrm>
            <a:off x="7543549" y="4303015"/>
            <a:ext cx="1894908" cy="2175164"/>
          </a:xfrm>
          <a:prstGeom prst="rect">
            <a:avLst/>
          </a:prstGeom>
        </p:spPr>
      </p:pic>
      <p:pic>
        <p:nvPicPr>
          <p:cNvPr id="9" name="Picture 8"/>
          <p:cNvPicPr>
            <a:picLocks noChangeAspect="1"/>
          </p:cNvPicPr>
          <p:nvPr/>
        </p:nvPicPr>
        <p:blipFill>
          <a:blip r:embed="rId6"/>
          <a:stretch>
            <a:fillRect/>
          </a:stretch>
        </p:blipFill>
        <p:spPr>
          <a:xfrm>
            <a:off x="9682396" y="3103417"/>
            <a:ext cx="1982897" cy="1982897"/>
          </a:xfrm>
          <a:prstGeom prst="rect">
            <a:avLst/>
          </a:prstGeom>
        </p:spPr>
      </p:pic>
    </p:spTree>
    <p:extLst>
      <p:ext uri="{BB962C8B-B14F-4D97-AF65-F5344CB8AC3E}">
        <p14:creationId xmlns:p14="http://schemas.microsoft.com/office/powerpoint/2010/main" val="406454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5743"/>
            <a:ext cx="10515600" cy="1325563"/>
          </a:xfrm>
        </p:spPr>
        <p:txBody>
          <a:bodyPr/>
          <a:lstStyle/>
          <a:p>
            <a:r>
              <a:rPr lang="en-GB" b="1" u="sng" dirty="0"/>
              <a:t>Story A</a:t>
            </a:r>
          </a:p>
        </p:txBody>
      </p:sp>
      <p:sp>
        <p:nvSpPr>
          <p:cNvPr id="3" name="Content Placeholder 2"/>
          <p:cNvSpPr>
            <a:spLocks noGrp="1"/>
          </p:cNvSpPr>
          <p:nvPr>
            <p:ph idx="1"/>
          </p:nvPr>
        </p:nvSpPr>
        <p:spPr>
          <a:xfrm>
            <a:off x="838200" y="1164214"/>
            <a:ext cx="5939947" cy="5098039"/>
          </a:xfrm>
        </p:spPr>
        <p:txBody>
          <a:bodyPr/>
          <a:lstStyle/>
          <a:p>
            <a:pPr marL="0" indent="0">
              <a:buNone/>
            </a:pPr>
            <a:r>
              <a:rPr lang="en-GB" dirty="0"/>
              <a:t>Katie is a midwife who travels around the city to meet and look after pregnant women and women who have recently given birth.</a:t>
            </a:r>
          </a:p>
          <a:p>
            <a:pPr marL="0" indent="0">
              <a:buNone/>
            </a:pPr>
            <a:r>
              <a:rPr lang="en-GB" dirty="0"/>
              <a:t>She can’t use public transport for work as it would take too long and mean that she missed appointments.</a:t>
            </a:r>
          </a:p>
          <a:p>
            <a:pPr marL="0" indent="0">
              <a:buNone/>
            </a:pPr>
            <a:r>
              <a:rPr lang="en-GB" dirty="0"/>
              <a:t>She drives a fairly old car that she knows is bad for the environment, but she can’t upgrade to a cleaner car or electric car as all of her wages go on rent, food and bills.</a:t>
            </a:r>
          </a:p>
          <a:p>
            <a:pPr marL="0" indent="0">
              <a:buNone/>
            </a:pPr>
            <a:endParaRPr lang="en-GB" dirty="0"/>
          </a:p>
        </p:txBody>
      </p:sp>
      <p:sp>
        <p:nvSpPr>
          <p:cNvPr id="4" name="AutoShape 2" descr="Researchers design nanomaterial that could reduce car exhaust pollution -  The Statesm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rotWithShape="1">
          <a:blip r:embed="rId2"/>
          <a:srcRect r="25339"/>
          <a:stretch/>
        </p:blipFill>
        <p:spPr>
          <a:xfrm>
            <a:off x="6916692" y="1441306"/>
            <a:ext cx="5043434" cy="3771467"/>
          </a:xfrm>
          <a:prstGeom prst="rect">
            <a:avLst/>
          </a:prstGeom>
        </p:spPr>
      </p:pic>
    </p:spTree>
    <p:extLst>
      <p:ext uri="{BB962C8B-B14F-4D97-AF65-F5344CB8AC3E}">
        <p14:creationId xmlns:p14="http://schemas.microsoft.com/office/powerpoint/2010/main" val="322883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870"/>
            <a:ext cx="10515600" cy="951057"/>
          </a:xfrm>
        </p:spPr>
        <p:txBody>
          <a:bodyPr/>
          <a:lstStyle/>
          <a:p>
            <a:r>
              <a:rPr lang="en-GB" b="1" u="sng" dirty="0"/>
              <a:t>Story B</a:t>
            </a:r>
          </a:p>
        </p:txBody>
      </p:sp>
      <p:sp>
        <p:nvSpPr>
          <p:cNvPr id="3" name="Content Placeholder 2"/>
          <p:cNvSpPr>
            <a:spLocks noGrp="1"/>
          </p:cNvSpPr>
          <p:nvPr>
            <p:ph idx="1"/>
          </p:nvPr>
        </p:nvSpPr>
        <p:spPr>
          <a:xfrm>
            <a:off x="193964" y="1149927"/>
            <a:ext cx="7218218" cy="5527964"/>
          </a:xfrm>
        </p:spPr>
        <p:txBody>
          <a:bodyPr/>
          <a:lstStyle/>
          <a:p>
            <a:pPr marL="0" indent="0">
              <a:buNone/>
            </a:pPr>
            <a:r>
              <a:rPr lang="en-GB" dirty="0" err="1"/>
              <a:t>Fraga</a:t>
            </a:r>
            <a:r>
              <a:rPr lang="en-GB" dirty="0"/>
              <a:t> dos Santos is a mayor in Brazil. </a:t>
            </a:r>
            <a:r>
              <a:rPr lang="en-GB" dirty="0" err="1"/>
              <a:t>Fraga</a:t>
            </a:r>
            <a:r>
              <a:rPr lang="en-GB" dirty="0"/>
              <a:t> has been fined 13 times for allowing deforestation in the Amazon rainforest. He accepts the fine because the money made from selling timber is always more than the fine.</a:t>
            </a:r>
          </a:p>
          <a:p>
            <a:pPr marL="0" indent="0">
              <a:buNone/>
            </a:pPr>
            <a:r>
              <a:rPr lang="en-GB" dirty="0"/>
              <a:t>While </a:t>
            </a:r>
            <a:r>
              <a:rPr lang="en-GB" dirty="0" err="1"/>
              <a:t>Fraga</a:t>
            </a:r>
            <a:r>
              <a:rPr lang="en-GB" dirty="0"/>
              <a:t> knows that deforestation is bad for the environment, he also knows that selling timber brings jobs and money to the local area, which he thinks is more important.</a:t>
            </a:r>
          </a:p>
          <a:p>
            <a:pPr marL="0" indent="0">
              <a:buNone/>
            </a:pPr>
            <a:r>
              <a:rPr lang="en-GB" dirty="0"/>
              <a:t>Some critics have said that he could be more responsible and he doesn’t force timber companies to take care when cutting down trees as it would cost more money.</a:t>
            </a:r>
          </a:p>
        </p:txBody>
      </p:sp>
      <p:pic>
        <p:nvPicPr>
          <p:cNvPr id="4" name="Picture 3"/>
          <p:cNvPicPr>
            <a:picLocks noChangeAspect="1"/>
          </p:cNvPicPr>
          <p:nvPr/>
        </p:nvPicPr>
        <p:blipFill rotWithShape="1">
          <a:blip r:embed="rId2"/>
          <a:srcRect l="13927" r="26146"/>
          <a:stretch/>
        </p:blipFill>
        <p:spPr>
          <a:xfrm>
            <a:off x="7802731" y="1537854"/>
            <a:ext cx="4181450" cy="4186525"/>
          </a:xfrm>
          <a:prstGeom prst="rect">
            <a:avLst/>
          </a:prstGeom>
        </p:spPr>
      </p:pic>
    </p:spTree>
    <p:extLst>
      <p:ext uri="{BB962C8B-B14F-4D97-AF65-F5344CB8AC3E}">
        <p14:creationId xmlns:p14="http://schemas.microsoft.com/office/powerpoint/2010/main" val="2241190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3348"/>
          </a:xfrm>
        </p:spPr>
        <p:txBody>
          <a:bodyPr/>
          <a:lstStyle/>
          <a:p>
            <a:r>
              <a:rPr lang="en-GB" b="1" u="sng" dirty="0"/>
              <a:t>Story C</a:t>
            </a:r>
          </a:p>
        </p:txBody>
      </p:sp>
      <p:sp>
        <p:nvSpPr>
          <p:cNvPr id="3" name="Content Placeholder 2"/>
          <p:cNvSpPr>
            <a:spLocks noGrp="1"/>
          </p:cNvSpPr>
          <p:nvPr>
            <p:ph idx="1"/>
          </p:nvPr>
        </p:nvSpPr>
        <p:spPr>
          <a:xfrm>
            <a:off x="838200" y="1288474"/>
            <a:ext cx="5742709" cy="4888489"/>
          </a:xfrm>
        </p:spPr>
        <p:txBody>
          <a:bodyPr/>
          <a:lstStyle/>
          <a:p>
            <a:pPr marL="0" indent="0">
              <a:buNone/>
            </a:pPr>
            <a:r>
              <a:rPr lang="en-GB" dirty="0"/>
              <a:t>Darren is the CEO (manager) of a big oil company. He has recently overseen the drilling of new oil wells in Guyana. Pressure groups like Greenpeace opposed this new site as it will lead to more oil being used.</a:t>
            </a:r>
          </a:p>
          <a:p>
            <a:pPr marL="0" indent="0">
              <a:buNone/>
            </a:pPr>
            <a:r>
              <a:rPr lang="en-GB" dirty="0"/>
              <a:t>Darren knows oil is bad for the environment, but as CEO he knows the shareholders (owners) of the company will pay him a big bonus if he can make them more profit by selling more oil.</a:t>
            </a:r>
          </a:p>
        </p:txBody>
      </p:sp>
      <p:pic>
        <p:nvPicPr>
          <p:cNvPr id="4" name="Picture 3"/>
          <p:cNvPicPr>
            <a:picLocks noChangeAspect="1"/>
          </p:cNvPicPr>
          <p:nvPr/>
        </p:nvPicPr>
        <p:blipFill>
          <a:blip r:embed="rId2"/>
          <a:stretch>
            <a:fillRect/>
          </a:stretch>
        </p:blipFill>
        <p:spPr>
          <a:xfrm>
            <a:off x="6761018" y="2311111"/>
            <a:ext cx="5054601" cy="2843213"/>
          </a:xfrm>
          <a:prstGeom prst="rect">
            <a:avLst/>
          </a:prstGeom>
        </p:spPr>
      </p:pic>
    </p:spTree>
    <p:extLst>
      <p:ext uri="{BB962C8B-B14F-4D97-AF65-F5344CB8AC3E}">
        <p14:creationId xmlns:p14="http://schemas.microsoft.com/office/powerpoint/2010/main" val="2141892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GB" b="1" u="sng" dirty="0"/>
              <a:t>Story D</a:t>
            </a:r>
          </a:p>
        </p:txBody>
      </p:sp>
      <p:sp>
        <p:nvSpPr>
          <p:cNvPr id="3" name="Content Placeholder 2"/>
          <p:cNvSpPr>
            <a:spLocks noGrp="1"/>
          </p:cNvSpPr>
          <p:nvPr>
            <p:ph idx="1"/>
          </p:nvPr>
        </p:nvSpPr>
        <p:spPr>
          <a:xfrm>
            <a:off x="838200" y="1219200"/>
            <a:ext cx="6102927" cy="4957763"/>
          </a:xfrm>
        </p:spPr>
        <p:txBody>
          <a:bodyPr/>
          <a:lstStyle/>
          <a:p>
            <a:pPr marL="0" indent="0">
              <a:buNone/>
            </a:pPr>
            <a:r>
              <a:rPr lang="en-GB" dirty="0"/>
              <a:t>Hamza is excited that he has recently got a new job. This new job comes with a pay rise and he’s keen to buy some new clothes to celebrate.</a:t>
            </a:r>
          </a:p>
          <a:p>
            <a:pPr marL="0" indent="0">
              <a:buNone/>
            </a:pPr>
            <a:r>
              <a:rPr lang="en-GB" dirty="0"/>
              <a:t>Hamza has enough clothes and knows that buying more than you need adds to climate change. </a:t>
            </a:r>
          </a:p>
          <a:p>
            <a:pPr marL="0" indent="0">
              <a:buNone/>
            </a:pPr>
            <a:r>
              <a:rPr lang="en-GB" dirty="0"/>
              <a:t>Part of him wants to resist the urge, but he thinks he’ll probably end up getting the clothes as it’s exciting.</a:t>
            </a:r>
          </a:p>
        </p:txBody>
      </p:sp>
      <p:pic>
        <p:nvPicPr>
          <p:cNvPr id="4" name="Picture 3"/>
          <p:cNvPicPr>
            <a:picLocks noChangeAspect="1"/>
          </p:cNvPicPr>
          <p:nvPr/>
        </p:nvPicPr>
        <p:blipFill>
          <a:blip r:embed="rId2"/>
          <a:stretch>
            <a:fillRect/>
          </a:stretch>
        </p:blipFill>
        <p:spPr>
          <a:xfrm>
            <a:off x="7730836" y="1219200"/>
            <a:ext cx="3622964" cy="4163230"/>
          </a:xfrm>
          <a:prstGeom prst="rect">
            <a:avLst/>
          </a:prstGeom>
        </p:spPr>
      </p:pic>
    </p:spTree>
    <p:extLst>
      <p:ext uri="{BB962C8B-B14F-4D97-AF65-F5344CB8AC3E}">
        <p14:creationId xmlns:p14="http://schemas.microsoft.com/office/powerpoint/2010/main" val="3348846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r>
              <a:rPr lang="en-GB" b="1" u="sng" dirty="0"/>
              <a:t>Story E</a:t>
            </a:r>
          </a:p>
        </p:txBody>
      </p:sp>
      <p:sp>
        <p:nvSpPr>
          <p:cNvPr id="3" name="Content Placeholder 2"/>
          <p:cNvSpPr>
            <a:spLocks noGrp="1"/>
          </p:cNvSpPr>
          <p:nvPr>
            <p:ph idx="1"/>
          </p:nvPr>
        </p:nvSpPr>
        <p:spPr>
          <a:xfrm>
            <a:off x="838201" y="1219200"/>
            <a:ext cx="4994564" cy="4957763"/>
          </a:xfrm>
        </p:spPr>
        <p:txBody>
          <a:bodyPr/>
          <a:lstStyle/>
          <a:p>
            <a:pPr marL="0" indent="0">
              <a:buNone/>
            </a:pPr>
            <a:r>
              <a:rPr lang="en-GB" dirty="0"/>
              <a:t>Tom has eaten meat all of his life. He enjoys the taste, but knows it is more out of habit than any great desire to eat meat.</a:t>
            </a:r>
          </a:p>
          <a:p>
            <a:pPr marL="0" indent="0">
              <a:buNone/>
            </a:pPr>
            <a:r>
              <a:rPr lang="en-GB" dirty="0"/>
              <a:t>He also knows that meat is a big cause of climate change.</a:t>
            </a:r>
          </a:p>
          <a:p>
            <a:pPr marL="0" indent="0">
              <a:buNone/>
            </a:pPr>
            <a:r>
              <a:rPr lang="en-GB" dirty="0"/>
              <a:t>He’s often thought of trying to go vegetarian or eating less meat, but never has the willpower to follow through with it.</a:t>
            </a:r>
          </a:p>
        </p:txBody>
      </p:sp>
      <p:pic>
        <p:nvPicPr>
          <p:cNvPr id="4" name="Picture 3"/>
          <p:cNvPicPr>
            <a:picLocks noChangeAspect="1"/>
          </p:cNvPicPr>
          <p:nvPr/>
        </p:nvPicPr>
        <p:blipFill>
          <a:blip r:embed="rId2"/>
          <a:stretch>
            <a:fillRect/>
          </a:stretch>
        </p:blipFill>
        <p:spPr>
          <a:xfrm>
            <a:off x="6615112" y="1371600"/>
            <a:ext cx="4369521" cy="4369521"/>
          </a:xfrm>
          <a:prstGeom prst="rect">
            <a:avLst/>
          </a:prstGeom>
        </p:spPr>
      </p:pic>
    </p:spTree>
    <p:extLst>
      <p:ext uri="{BB962C8B-B14F-4D97-AF65-F5344CB8AC3E}">
        <p14:creationId xmlns:p14="http://schemas.microsoft.com/office/powerpoint/2010/main" val="939900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19196</TotalTime>
  <Words>1303</Words>
  <Application>Microsoft Office PowerPoint</Application>
  <PresentationFormat>Widescreen</PresentationFormat>
  <Paragraphs>86</Paragraphs>
  <Slides>14</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What do you think is happening in these images?</vt:lpstr>
      <vt:lpstr>Do now activity…</vt:lpstr>
      <vt:lpstr>Climate Change Lesson 2: How did we get here?</vt:lpstr>
      <vt:lpstr>Success criteria 1: To understand why people do things that cause climate change.</vt:lpstr>
      <vt:lpstr>Story A</vt:lpstr>
      <vt:lpstr>Story B</vt:lpstr>
      <vt:lpstr>Story C</vt:lpstr>
      <vt:lpstr>Story D</vt:lpstr>
      <vt:lpstr>Story E</vt:lpstr>
      <vt:lpstr>Success criteria 1: To understand why people do things that cause climate change.</vt:lpstr>
      <vt:lpstr>Success criteria 2: To look at Buddhist explanations.</vt:lpstr>
      <vt:lpstr>Success criteria 2: To look at Buddhist explanations.</vt:lpstr>
      <vt:lpstr>Success criteria 3: To look at Christian explanations.</vt:lpstr>
      <vt:lpstr>PowerPoint Presentation</vt:lpstr>
    </vt:vector>
  </TitlesOfParts>
  <Company>Ninestiles Academy Trust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Kemp</dc:creator>
  <cp:lastModifiedBy>Tony Kemp</cp:lastModifiedBy>
  <cp:revision>52</cp:revision>
  <dcterms:created xsi:type="dcterms:W3CDTF">2022-06-01T06:17:38Z</dcterms:created>
  <dcterms:modified xsi:type="dcterms:W3CDTF">2022-11-01T14:28:25Z</dcterms:modified>
</cp:coreProperties>
</file>